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68" r:id="rId4"/>
    <p:sldId id="260" r:id="rId5"/>
    <p:sldId id="261" r:id="rId6"/>
    <p:sldId id="262" r:id="rId7"/>
    <p:sldId id="263" r:id="rId8"/>
    <p:sldId id="257" r:id="rId9"/>
    <p:sldId id="265" r:id="rId10"/>
    <p:sldId id="266" r:id="rId11"/>
    <p:sldId id="267" r:id="rId12"/>
    <p:sldId id="269" r:id="rId13"/>
    <p:sldId id="264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442495-DA72-4AE1-9B72-9A401735AB8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32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E62E0-DD8F-4ACB-BA54-289F903C6D7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21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2BADA-967C-4AB0-9C85-F36732B2577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623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089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081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28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599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090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951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776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59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E22B-78B3-451E-9EB8-78BFEDD3D67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4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507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030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62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A22A2-634B-4B9C-A9AC-AA8B95D10F2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20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0B2C7-8649-4047-B623-104D2B9F651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CBE70-5441-420F-8BDA-4937EA8FB2D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13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3AEED-DF0A-4236-BC72-B5D4081CC60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56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F5683-D4D7-4FD7-81CF-C74D7ECFEFF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2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9CB84-84B8-40A4-86BB-1CB37FC90C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0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98B3-67ED-415B-8AD5-0F431FFCCD1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0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286C7B-65E1-4AB2-ABC6-43B424DCE29B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>
              <a:solidFill>
                <a:srgbClr val="000000"/>
              </a:solidFill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18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622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1A24C-0255-4D07-8BF6-5F26C1E7EF88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FFD32-2BE2-4BF0-86E9-95038865C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9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423671" cy="5486401"/>
          </a:xfrm>
        </p:spPr>
        <p:txBody>
          <a:bodyPr>
            <a:normAutofit/>
          </a:bodyPr>
          <a:lstStyle/>
          <a:p>
            <a:pPr algn="r"/>
            <a:r>
              <a:rPr lang="ru-RU" sz="3100" dirty="0" smtClean="0">
                <a:latin typeface="Georgia" panose="02040502050405020303" pitchFamily="18" charset="0"/>
              </a:rPr>
              <a:t>Факультативное занятие </a:t>
            </a:r>
            <a:br>
              <a:rPr lang="ru-RU" sz="3100" dirty="0" smtClean="0">
                <a:latin typeface="Georgia" panose="02040502050405020303" pitchFamily="18" charset="0"/>
              </a:rPr>
            </a:br>
            <a:r>
              <a:rPr lang="ru-RU" sz="3100" dirty="0" smtClean="0">
                <a:latin typeface="Georgia" panose="02040502050405020303" pitchFamily="18" charset="0"/>
              </a:rPr>
              <a:t>«Решение текстовых задач», 2 класс </a:t>
            </a:r>
            <a:r>
              <a:rPr lang="ru-RU" sz="6600" dirty="0" smtClean="0">
                <a:latin typeface="Georgia" panose="02040502050405020303" pitchFamily="18" charset="0"/>
              </a:rPr>
              <a:t/>
            </a:r>
            <a:br>
              <a:rPr lang="ru-RU" sz="6600" dirty="0" smtClean="0">
                <a:latin typeface="Georgia" panose="02040502050405020303" pitchFamily="18" charset="0"/>
              </a:rPr>
            </a:br>
            <a:r>
              <a:rPr lang="ru-RU" sz="6600" dirty="0" smtClean="0">
                <a:latin typeface="Georgia" panose="02040502050405020303" pitchFamily="18" charset="0"/>
              </a:rPr>
              <a:t/>
            </a:r>
            <a:br>
              <a:rPr lang="ru-RU" sz="6600" dirty="0" smtClean="0">
                <a:latin typeface="Georgia" panose="02040502050405020303" pitchFamily="18" charset="0"/>
              </a:rPr>
            </a:br>
            <a:r>
              <a:rPr lang="ru-RU" sz="1800" b="1" dirty="0" err="1" smtClean="0">
                <a:latin typeface="Georgia" panose="02040502050405020303" pitchFamily="18" charset="0"/>
              </a:rPr>
              <a:t>Клинцевич</a:t>
            </a:r>
            <a:r>
              <a:rPr lang="ru-RU" sz="1800" b="1" dirty="0" smtClean="0">
                <a:latin typeface="Georgia" panose="02040502050405020303" pitchFamily="18" charset="0"/>
              </a:rPr>
              <a:t> </a:t>
            </a:r>
            <a:r>
              <a:rPr lang="ru-RU" sz="1800" b="1" dirty="0" err="1">
                <a:latin typeface="Georgia" panose="02040502050405020303" pitchFamily="18" charset="0"/>
              </a:rPr>
              <a:t>Тереса</a:t>
            </a:r>
            <a:r>
              <a:rPr lang="ru-RU" sz="1800" b="1" dirty="0">
                <a:latin typeface="Georgia" panose="02040502050405020303" pitchFamily="18" charset="0"/>
              </a:rPr>
              <a:t> Антоновна</a:t>
            </a:r>
            <a:r>
              <a:rPr lang="ru-RU" sz="1800" dirty="0">
                <a:latin typeface="Georgia" panose="02040502050405020303" pitchFamily="18" charset="0"/>
              </a:rPr>
              <a:t/>
            </a:r>
            <a:br>
              <a:rPr lang="ru-RU" sz="1800" dirty="0">
                <a:latin typeface="Georgia" panose="02040502050405020303" pitchFamily="18" charset="0"/>
              </a:rPr>
            </a:br>
            <a:r>
              <a:rPr lang="ru-RU" sz="1800" i="1" dirty="0">
                <a:latin typeface="Georgia" panose="02040502050405020303" pitchFamily="18" charset="0"/>
              </a:rPr>
              <a:t>учитель начальных классов</a:t>
            </a:r>
            <a:r>
              <a:rPr lang="ru-RU" sz="1800" dirty="0">
                <a:latin typeface="Georgia" panose="02040502050405020303" pitchFamily="18" charset="0"/>
              </a:rPr>
              <a:t/>
            </a:r>
            <a:br>
              <a:rPr lang="ru-RU" sz="1800" dirty="0">
                <a:latin typeface="Georgia" panose="02040502050405020303" pitchFamily="18" charset="0"/>
              </a:rPr>
            </a:br>
            <a:r>
              <a:rPr lang="ru-RU" sz="1800" i="1" dirty="0">
                <a:latin typeface="Georgia" panose="02040502050405020303" pitchFamily="18" charset="0"/>
              </a:rPr>
              <a:t>высшая категория</a:t>
            </a:r>
            <a:r>
              <a:rPr lang="ru-RU" sz="1800" dirty="0">
                <a:latin typeface="Georgia" panose="02040502050405020303" pitchFamily="18" charset="0"/>
              </a:rPr>
              <a:t/>
            </a:r>
            <a:br>
              <a:rPr lang="ru-RU" sz="1800" dirty="0">
                <a:latin typeface="Georgia" panose="02040502050405020303" pitchFamily="18" charset="0"/>
              </a:rPr>
            </a:br>
            <a:r>
              <a:rPr lang="ru-RU" sz="1800" i="1" dirty="0">
                <a:latin typeface="Georgia" panose="02040502050405020303" pitchFamily="18" charset="0"/>
              </a:rPr>
              <a:t>Государственное учреждение образования</a:t>
            </a:r>
            <a:r>
              <a:rPr lang="ru-RU" sz="1800" dirty="0">
                <a:latin typeface="Georgia" panose="02040502050405020303" pitchFamily="18" charset="0"/>
              </a:rPr>
              <a:t/>
            </a:r>
            <a:br>
              <a:rPr lang="ru-RU" sz="1800" dirty="0">
                <a:latin typeface="Georgia" panose="02040502050405020303" pitchFamily="18" charset="0"/>
              </a:rPr>
            </a:br>
            <a:r>
              <a:rPr lang="ru-RU" sz="1800" i="1" dirty="0">
                <a:latin typeface="Georgia" panose="02040502050405020303" pitchFamily="18" charset="0"/>
              </a:rPr>
              <a:t>«Средняя школа №1 г. Ошмяны»</a:t>
            </a:r>
            <a:r>
              <a:rPr lang="ru-RU" sz="1800" dirty="0">
                <a:latin typeface="Georgia" panose="02040502050405020303" pitchFamily="18" charset="0"/>
              </a:rPr>
              <a:t/>
            </a:r>
            <a:br>
              <a:rPr lang="ru-RU" sz="1800" dirty="0">
                <a:latin typeface="Georgia" panose="02040502050405020303" pitchFamily="18" charset="0"/>
              </a:rPr>
            </a:br>
            <a:r>
              <a:rPr lang="de-DE" sz="1800" dirty="0" smtClean="0">
                <a:latin typeface="Georgia" panose="02040502050405020303" pitchFamily="18" charset="0"/>
              </a:rPr>
              <a:t/>
            </a:r>
            <a:br>
              <a:rPr lang="de-DE" sz="1800" dirty="0" smtClean="0">
                <a:latin typeface="Georgia" panose="02040502050405020303" pitchFamily="18" charset="0"/>
              </a:rPr>
            </a:br>
            <a:endParaRPr lang="ru-RU" sz="1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3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3589" y="391886"/>
            <a:ext cx="10630044" cy="3615267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Известно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Юля не любит одежду красного и розового цветов, а Полина всегда носит платья только розового и голубого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цветов.</a:t>
            </a:r>
          </a:p>
          <a:p>
            <a:pPr marL="0" indent="0">
              <a:buNone/>
            </a:pP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902298"/>
              </p:ext>
            </p:extLst>
          </p:nvPr>
        </p:nvGraphicFramePr>
        <p:xfrm>
          <a:off x="946787" y="3047230"/>
          <a:ext cx="8695976" cy="3080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994"/>
                <a:gridCol w="2173994"/>
                <a:gridCol w="2173994"/>
                <a:gridCol w="2173994"/>
              </a:tblGrid>
              <a:tr h="7701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Красное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Розовое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Голубое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0109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Юля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0109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Полина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0109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Аня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061860" y="366798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57238" y="4404249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57238" y="5176145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07429" y="4487376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88829" y="4404249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526301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88829" y="3667980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02807" y="3667980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98186" y="5176145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39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Zauch-2\Desktop\задача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1" t="22486" r="1786" b="7987"/>
          <a:stretch/>
        </p:blipFill>
        <p:spPr bwMode="auto">
          <a:xfrm>
            <a:off x="1278082" y="311727"/>
            <a:ext cx="9632373" cy="60786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29450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2209800" y="152401"/>
            <a:ext cx="6870700" cy="828675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0099"/>
                </a:solidFill>
              </a:rPr>
              <a:t>Подведём итог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836614"/>
            <a:ext cx="3889375" cy="464978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z="2800"/>
          </a:p>
          <a:p>
            <a:pPr eaLnBrk="1" hangingPunct="1">
              <a:buFontTx/>
              <a:buNone/>
            </a:pPr>
            <a:endParaRPr lang="ru-RU" altLang="ru-RU" sz="280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16500" y="1196975"/>
            <a:ext cx="5651500" cy="5111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3600"/>
              <a:t>                </a:t>
            </a:r>
            <a:r>
              <a:rPr lang="ru-RU" altLang="ru-RU" b="1"/>
              <a:t>у</a:t>
            </a:r>
            <a:r>
              <a:rPr lang="ru-RU" altLang="ru-RU" b="1" smtClean="0"/>
              <a:t>знал…</a:t>
            </a:r>
          </a:p>
          <a:p>
            <a:pPr eaLnBrk="1" hangingPunct="1">
              <a:buFontTx/>
              <a:buNone/>
            </a:pPr>
            <a:r>
              <a:rPr lang="ru-RU" altLang="ru-RU" sz="2800" b="1" dirty="0"/>
              <a:t>              </a:t>
            </a:r>
            <a:r>
              <a:rPr lang="ru-RU" altLang="ru-RU" b="1" dirty="0" smtClean="0"/>
              <a:t>научился…</a:t>
            </a:r>
          </a:p>
          <a:p>
            <a:pPr eaLnBrk="1" hangingPunct="1">
              <a:buFontTx/>
              <a:buNone/>
            </a:pPr>
            <a:r>
              <a:rPr lang="ru-RU" altLang="ru-RU" sz="2800" b="1" dirty="0"/>
              <a:t>              заинтересовался…</a:t>
            </a:r>
          </a:p>
          <a:p>
            <a:pPr eaLnBrk="1" hangingPunct="1">
              <a:buFontTx/>
              <a:buNone/>
            </a:pPr>
            <a:r>
              <a:rPr lang="ru-RU" altLang="ru-RU" sz="2800" b="1" dirty="0"/>
              <a:t>              повторил…</a:t>
            </a:r>
          </a:p>
          <a:p>
            <a:pPr eaLnBrk="1" hangingPunct="1">
              <a:buFontTx/>
              <a:buNone/>
            </a:pPr>
            <a:endParaRPr lang="ru-RU" altLang="ru-RU" sz="3600" b="1" dirty="0"/>
          </a:p>
          <a:p>
            <a:pPr eaLnBrk="1" hangingPunct="1">
              <a:buFontTx/>
              <a:buNone/>
            </a:pPr>
            <a:r>
              <a:rPr lang="ru-RU" altLang="ru-RU" sz="2800" b="1" dirty="0"/>
              <a:t>              надо…</a:t>
            </a:r>
          </a:p>
          <a:p>
            <a:pPr eaLnBrk="1" hangingPunct="1">
              <a:buFontTx/>
              <a:buNone/>
            </a:pPr>
            <a:r>
              <a:rPr lang="ru-RU" altLang="ru-RU" sz="2800" b="1" dirty="0"/>
              <a:t>              понравилось…</a:t>
            </a:r>
          </a:p>
          <a:p>
            <a:pPr eaLnBrk="1" hangingPunct="1">
              <a:buFontTx/>
              <a:buNone/>
            </a:pPr>
            <a:r>
              <a:rPr lang="ru-RU" altLang="ru-RU" sz="2800" b="1" dirty="0"/>
              <a:t>              удалось…</a:t>
            </a:r>
          </a:p>
          <a:p>
            <a:pPr eaLnBrk="1" hangingPunct="1">
              <a:buFontTx/>
              <a:buNone/>
            </a:pPr>
            <a:r>
              <a:rPr lang="ru-RU" altLang="ru-RU" sz="2800" b="1" dirty="0"/>
              <a:t>                     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591176" y="2133601"/>
            <a:ext cx="6635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6000">
                <a:solidFill>
                  <a:schemeClr val="tx2"/>
                </a:solidFill>
              </a:rPr>
              <a:t>Я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4872039" y="4292601"/>
            <a:ext cx="1919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6000">
                <a:solidFill>
                  <a:schemeClr val="tx2"/>
                </a:solidFill>
              </a:rPr>
              <a:t>МНЕ</a:t>
            </a:r>
          </a:p>
        </p:txBody>
      </p:sp>
      <p:sp>
        <p:nvSpPr>
          <p:cNvPr id="14343" name="AutoShape 10"/>
          <p:cNvSpPr>
            <a:spLocks noChangeArrowheads="1"/>
          </p:cNvSpPr>
          <p:nvPr/>
        </p:nvSpPr>
        <p:spPr bwMode="auto">
          <a:xfrm>
            <a:off x="1524000" y="1268413"/>
            <a:ext cx="3708400" cy="4176712"/>
          </a:xfrm>
          <a:prstGeom prst="verticalScroll">
            <a:avLst>
              <a:gd name="adj" fmla="val 12500"/>
            </a:avLst>
          </a:prstGeom>
          <a:solidFill>
            <a:srgbClr val="46EEF6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46EEF6"/>
              </a:solidFill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992313" y="1844676"/>
            <a:ext cx="2798762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2800" b="1"/>
              <a:t>Анализировать</a:t>
            </a:r>
          </a:p>
          <a:p>
            <a:pPr eaLnBrk="1" hangingPunct="1"/>
            <a:endParaRPr lang="ru-RU" altLang="ru-RU" sz="2800" b="1"/>
          </a:p>
          <a:p>
            <a:pPr eaLnBrk="1" hangingPunct="1"/>
            <a:r>
              <a:rPr lang="ru-RU" altLang="ru-RU" sz="2800" b="1"/>
              <a:t>Рассуждать</a:t>
            </a:r>
          </a:p>
          <a:p>
            <a:pPr eaLnBrk="1" hangingPunct="1"/>
            <a:endParaRPr lang="ru-RU" altLang="ru-RU" sz="2800" b="1"/>
          </a:p>
          <a:p>
            <a:pPr eaLnBrk="1" hangingPunct="1"/>
            <a:r>
              <a:rPr lang="ru-RU" altLang="ru-RU" sz="2800" b="1"/>
              <a:t>Доказывать</a:t>
            </a:r>
          </a:p>
          <a:p>
            <a:pPr eaLnBrk="1" hangingPunct="1"/>
            <a:endParaRPr lang="ru-RU" altLang="ru-RU" sz="2800" b="1"/>
          </a:p>
          <a:p>
            <a:pPr eaLnBrk="1" hangingPunct="1"/>
            <a:r>
              <a:rPr lang="ru-RU" altLang="ru-RU" sz="2800" b="1"/>
              <a:t>Опровергать</a:t>
            </a:r>
          </a:p>
          <a:p>
            <a:pPr eaLnBrk="1" hangingPunct="1"/>
            <a:endParaRPr lang="ru-RU" altLang="ru-RU" sz="2800" b="1"/>
          </a:p>
        </p:txBody>
      </p:sp>
    </p:spTree>
    <p:extLst>
      <p:ext uri="{BB962C8B-B14F-4D97-AF65-F5344CB8AC3E}">
        <p14:creationId xmlns:p14="http://schemas.microsoft.com/office/powerpoint/2010/main" val="261684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4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4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1" grpId="0"/>
      <p:bldP spid="184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forumsmile.ru/u/3/0/d/30d57380caf261e961893b2f6442c83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229" y="72736"/>
            <a:ext cx="8309113" cy="658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6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Zauch-2\Desktop\img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54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4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930" y="1127683"/>
            <a:ext cx="38100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134101" y="1412876"/>
            <a:ext cx="4354513" cy="4073525"/>
          </a:xfrm>
        </p:spPr>
        <p:txBody>
          <a:bodyPr/>
          <a:lstStyle/>
          <a:p>
            <a:pPr eaLnBrk="1" hangingPunct="1"/>
            <a:endParaRPr lang="ru-RU" altLang="ru-RU" sz="4000"/>
          </a:p>
          <a:p>
            <a:pPr eaLnBrk="1" hangingPunct="1"/>
            <a:r>
              <a:rPr lang="ru-RU" altLang="ru-RU" sz="4000" b="1"/>
              <a:t>Анализировать</a:t>
            </a:r>
          </a:p>
          <a:p>
            <a:pPr eaLnBrk="1" hangingPunct="1"/>
            <a:r>
              <a:rPr lang="ru-RU" altLang="ru-RU" sz="4000" b="1"/>
              <a:t>Рассуждать</a:t>
            </a:r>
          </a:p>
          <a:p>
            <a:pPr eaLnBrk="1" hangingPunct="1"/>
            <a:r>
              <a:rPr lang="ru-RU" altLang="ru-RU" sz="4000" b="1"/>
              <a:t>Доказывать</a:t>
            </a:r>
          </a:p>
          <a:p>
            <a:pPr eaLnBrk="1" hangingPunct="1"/>
            <a:r>
              <a:rPr lang="ru-RU" altLang="ru-RU" sz="4000" b="1"/>
              <a:t>Опровергать</a:t>
            </a:r>
          </a:p>
          <a:p>
            <a:pPr eaLnBrk="1" hangingPunct="1"/>
            <a:endParaRPr lang="ru-RU" altLang="ru-RU" sz="4000"/>
          </a:p>
        </p:txBody>
      </p:sp>
    </p:spTree>
    <p:extLst>
      <p:ext uri="{BB962C8B-B14F-4D97-AF65-F5344CB8AC3E}">
        <p14:creationId xmlns:p14="http://schemas.microsoft.com/office/powerpoint/2010/main" val="2998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0099"/>
                </a:solidFill>
              </a:rPr>
              <a:t>Найди закономерность и продолжи ряд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9" y="1828800"/>
            <a:ext cx="8569325" cy="3657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z="2800" b="1">
              <a:solidFill>
                <a:schemeClr val="tx2"/>
              </a:solidFill>
            </a:endParaRPr>
          </a:p>
          <a:p>
            <a:pPr eaLnBrk="1" hangingPunct="1"/>
            <a:r>
              <a:rPr lang="ru-RU" altLang="ru-RU" sz="4000" b="1"/>
              <a:t>2, А, 4, Б, 6, В, … , …, …, … . </a:t>
            </a:r>
          </a:p>
          <a:p>
            <a:pPr eaLnBrk="1" hangingPunct="1">
              <a:buFontTx/>
              <a:buNone/>
            </a:pPr>
            <a:endParaRPr lang="ru-RU" altLang="ru-RU" sz="1800" b="1"/>
          </a:p>
          <a:p>
            <a:pPr eaLnBrk="1" hangingPunct="1">
              <a:buFontTx/>
              <a:buNone/>
            </a:pPr>
            <a:r>
              <a:rPr lang="ru-RU" altLang="ru-RU" sz="1800" b="1"/>
              <a:t>          </a:t>
            </a:r>
            <a:endParaRPr lang="ru-RU" altLang="ru-RU" sz="2800" b="1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ru-RU" altLang="ru-RU" sz="1800" b="1"/>
          </a:p>
          <a:p>
            <a:pPr eaLnBrk="1" hangingPunct="1"/>
            <a:r>
              <a:rPr lang="ru-RU" altLang="ru-RU" sz="4000" b="1"/>
              <a:t>15, 8, 13, 6, 11,…, …, …, … .</a:t>
            </a:r>
          </a:p>
          <a:p>
            <a:pPr eaLnBrk="1" hangingPunct="1"/>
            <a:endParaRPr lang="ru-RU" altLang="ru-RU" sz="4000" b="1"/>
          </a:p>
          <a:p>
            <a:pPr eaLnBrk="1" hangingPunct="1"/>
            <a:endParaRPr lang="ru-RU" altLang="ru-RU" sz="4000" b="1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711451" y="4005263"/>
            <a:ext cx="936625" cy="144462"/>
          </a:xfrm>
          <a:prstGeom prst="curvedDownArrow">
            <a:avLst>
              <a:gd name="adj1" fmla="val 129671"/>
              <a:gd name="adj2" fmla="val 25934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5519739" y="4005263"/>
            <a:ext cx="936625" cy="144462"/>
          </a:xfrm>
          <a:prstGeom prst="curvedDownArrow">
            <a:avLst>
              <a:gd name="adj1" fmla="val 129671"/>
              <a:gd name="adj2" fmla="val 25934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4583114" y="4005263"/>
            <a:ext cx="936625" cy="144462"/>
          </a:xfrm>
          <a:prstGeom prst="curvedDownArrow">
            <a:avLst>
              <a:gd name="adj1" fmla="val 129671"/>
              <a:gd name="adj2" fmla="val 25934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3648076" y="4005263"/>
            <a:ext cx="936625" cy="144462"/>
          </a:xfrm>
          <a:prstGeom prst="curvedDownArrow">
            <a:avLst>
              <a:gd name="adj1" fmla="val 129671"/>
              <a:gd name="adj2" fmla="val 25934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888163" y="2324100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7896226" y="2349500"/>
            <a:ext cx="436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tx2"/>
                </a:solidFill>
              </a:rPr>
              <a:t>Г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8472488" y="2349500"/>
            <a:ext cx="74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tx2"/>
                </a:solidFill>
              </a:rPr>
              <a:t>10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9409114" y="2349500"/>
            <a:ext cx="5349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tx2"/>
                </a:solidFill>
              </a:rPr>
              <a:t>Д</a:t>
            </a:r>
          </a:p>
        </p:txBody>
      </p:sp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3000375" y="34290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855914" y="3500438"/>
            <a:ext cx="619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2800" b="1"/>
              <a:t>-7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792539" y="3500438"/>
            <a:ext cx="619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2800" b="1"/>
              <a:t>+5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4656139" y="3500438"/>
            <a:ext cx="619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2800" b="1"/>
              <a:t>-7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664201" y="3500438"/>
            <a:ext cx="619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2800" b="1"/>
              <a:t>+5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743700" y="4076700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7535863" y="4076700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8328025" y="4076700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9191625" y="4076700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tx2"/>
                </a:solidFill>
              </a:rPr>
              <a:t>7</a:t>
            </a:r>
          </a:p>
        </p:txBody>
      </p:sp>
      <p:pic>
        <p:nvPicPr>
          <p:cNvPr id="7189" name="Picture 25" descr="аним вопросик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515778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33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9" grpId="0" animBg="1"/>
      <p:bldP spid="13320" grpId="0" animBg="1"/>
      <p:bldP spid="13321" grpId="0" animBg="1"/>
      <p:bldP spid="13329" grpId="0"/>
      <p:bldP spid="13330" grpId="0"/>
      <p:bldP spid="13331" grpId="0"/>
      <p:bldP spid="13332" grpId="0"/>
      <p:bldP spid="13333" grpId="0"/>
      <p:bldP spid="13335" grpId="0"/>
      <p:bldP spid="133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0099"/>
                </a:solidFill>
              </a:rPr>
              <a:t>Какое число должно стоять вместо «?»</a:t>
            </a:r>
            <a:r>
              <a:rPr lang="ru-RU" altLang="ru-RU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altLang="ru-RU" smtClean="0"/>
          </a:p>
          <a:p>
            <a:pPr eaLnBrk="1" hangingPunct="1">
              <a:buFontTx/>
              <a:buNone/>
            </a:pPr>
            <a:endParaRPr lang="ru-RU" altLang="ru-RU" smtClean="0"/>
          </a:p>
          <a:p>
            <a:pPr eaLnBrk="1" hangingPunct="1">
              <a:buFontTx/>
              <a:buNone/>
            </a:pPr>
            <a:endParaRPr lang="ru-RU" altLang="ru-RU" smtClean="0"/>
          </a:p>
          <a:p>
            <a:pPr eaLnBrk="1" hangingPunct="1">
              <a:buFontTx/>
              <a:buNone/>
            </a:pPr>
            <a:r>
              <a:rPr lang="ru-RU" altLang="ru-RU" b="1" smtClean="0"/>
              <a:t>    </a:t>
            </a:r>
          </a:p>
          <a:p>
            <a:pPr eaLnBrk="1" hangingPunct="1">
              <a:buFontTx/>
              <a:buNone/>
            </a:pPr>
            <a:r>
              <a:rPr lang="ru-RU" altLang="ru-RU" b="1" smtClean="0"/>
              <a:t>                                                                                    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279650" y="2420939"/>
            <a:ext cx="3024188" cy="2232025"/>
          </a:xfrm>
          <a:prstGeom prst="triangle">
            <a:avLst>
              <a:gd name="adj" fmla="val 50000"/>
            </a:avLst>
          </a:prstGeom>
          <a:solidFill>
            <a:srgbClr val="46EEF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167439" y="2420939"/>
            <a:ext cx="3024187" cy="2232025"/>
          </a:xfrm>
          <a:prstGeom prst="triangle">
            <a:avLst>
              <a:gd name="adj" fmla="val 50000"/>
            </a:avLst>
          </a:prstGeom>
          <a:solidFill>
            <a:srgbClr val="46EEF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2279650" y="3860801"/>
            <a:ext cx="1512888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792538" y="2420938"/>
            <a:ext cx="0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792538" y="3860801"/>
            <a:ext cx="151130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6167439" y="3860801"/>
            <a:ext cx="1512887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7680325" y="2420938"/>
            <a:ext cx="0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7680325" y="3860801"/>
            <a:ext cx="151130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3143250" y="3213100"/>
            <a:ext cx="731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200" b="1"/>
              <a:t>11</a:t>
            </a:r>
          </a:p>
        </p:txBody>
      </p:sp>
      <p:sp>
        <p:nvSpPr>
          <p:cNvPr id="8205" name="Text Box 14"/>
          <p:cNvSpPr txBox="1">
            <a:spLocks noChangeArrowheads="1"/>
          </p:cNvSpPr>
          <p:nvPr/>
        </p:nvSpPr>
        <p:spPr bwMode="auto">
          <a:xfrm>
            <a:off x="3935413" y="3213100"/>
            <a:ext cx="43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200" b="1"/>
              <a:t>6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3575050" y="4005264"/>
            <a:ext cx="431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200" b="1"/>
              <a:t>5</a:t>
            </a:r>
          </a:p>
        </p:txBody>
      </p: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6959600" y="3213100"/>
            <a:ext cx="679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200" b="1"/>
              <a:t>13</a:t>
            </a:r>
          </a:p>
        </p:txBody>
      </p:sp>
      <p:sp>
        <p:nvSpPr>
          <p:cNvPr id="8208" name="Text Box 18"/>
          <p:cNvSpPr txBox="1">
            <a:spLocks noChangeArrowheads="1"/>
          </p:cNvSpPr>
          <p:nvPr/>
        </p:nvSpPr>
        <p:spPr bwMode="auto">
          <a:xfrm>
            <a:off x="7824788" y="3213100"/>
            <a:ext cx="43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200" b="1"/>
              <a:t>4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464426" y="3933825"/>
            <a:ext cx="442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b="1"/>
              <a:t>?</a:t>
            </a:r>
          </a:p>
        </p:txBody>
      </p:sp>
      <p:sp>
        <p:nvSpPr>
          <p:cNvPr id="8210" name="Text Box 20"/>
          <p:cNvSpPr txBox="1">
            <a:spLocks noChangeArrowheads="1"/>
          </p:cNvSpPr>
          <p:nvPr/>
        </p:nvSpPr>
        <p:spPr bwMode="auto">
          <a:xfrm>
            <a:off x="7608888" y="40767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7464425" y="4005264"/>
            <a:ext cx="431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chemeClr val="tx2"/>
                </a:solidFill>
              </a:rPr>
              <a:t>9</a:t>
            </a:r>
          </a:p>
        </p:txBody>
      </p:sp>
      <p:pic>
        <p:nvPicPr>
          <p:cNvPr id="8212" name="Picture 25" descr="аним вопросик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5229225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39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5" grpId="0"/>
      <p:bldP spid="143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1" y="152400"/>
            <a:ext cx="7561263" cy="1600200"/>
          </a:xfrm>
        </p:spPr>
        <p:txBody>
          <a:bodyPr/>
          <a:lstStyle/>
          <a:p>
            <a:pPr eaLnBrk="1" hangingPunct="1"/>
            <a:r>
              <a:rPr lang="ru-RU" altLang="ru-RU" sz="4000" b="1">
                <a:solidFill>
                  <a:srgbClr val="000099"/>
                </a:solidFill>
              </a:rPr>
              <a:t>По такому же правилу составь задание для друга.</a:t>
            </a:r>
            <a:endParaRPr lang="ru-RU" altLang="ru-RU" sz="4000" b="1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279650" y="2420939"/>
            <a:ext cx="3024188" cy="2232025"/>
          </a:xfrm>
          <a:prstGeom prst="triangle">
            <a:avLst>
              <a:gd name="adj" fmla="val 50000"/>
            </a:avLst>
          </a:prstGeom>
          <a:solidFill>
            <a:srgbClr val="46EEF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167439" y="2420939"/>
            <a:ext cx="3024187" cy="2232025"/>
          </a:xfrm>
          <a:prstGeom prst="triangle">
            <a:avLst>
              <a:gd name="adj" fmla="val 50000"/>
            </a:avLst>
          </a:prstGeom>
          <a:solidFill>
            <a:srgbClr val="46EEF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2279650" y="3860801"/>
            <a:ext cx="1512888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792538" y="2420938"/>
            <a:ext cx="0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792538" y="3860801"/>
            <a:ext cx="151130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6167439" y="3860801"/>
            <a:ext cx="1512887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7680325" y="2420938"/>
            <a:ext cx="0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7680325" y="3860801"/>
            <a:ext cx="151130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228" name="Picture 18" descr="аним вопросик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388" y="53006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80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882354" cy="36152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Юля, Полина и Аня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пришли на праздник в </a:t>
            </a:r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красном, розовом и голубом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платьях.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платье была каждая девочка,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известно, что Юля не любит одежду красного и розового цветов, а Полина всегда носит платья только розового и голубого цветов?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razvivayushhie-igry-dlya-detej.ru/images/14544-rauber_0038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385" y="4393869"/>
            <a:ext cx="1397232" cy="233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ittlefrance.ru/images/catalog/petit_collin/71288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4" y="4343611"/>
            <a:ext cx="1360895" cy="238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ollplanet.ru/images/pages/babydolls/christmas-porcelain-wendy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266" y="4296758"/>
            <a:ext cx="1446276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60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835" y="353290"/>
            <a:ext cx="10668598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Первое множество: Юля, Полина и Аня.</a:t>
            </a:r>
          </a:p>
          <a:p>
            <a:pPr marL="0" indent="0">
              <a:buNone/>
            </a:pP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758840"/>
              </p:ext>
            </p:extLst>
          </p:nvPr>
        </p:nvGraphicFramePr>
        <p:xfrm>
          <a:off x="939470" y="2160921"/>
          <a:ext cx="9475192" cy="3705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798"/>
                <a:gridCol w="2368798"/>
                <a:gridCol w="2368798"/>
                <a:gridCol w="2368798"/>
              </a:tblGrid>
              <a:tr h="9263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637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Юля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637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Полина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637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Аня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9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1321741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Второе множество: красное, розовое, голубое платья.</a:t>
            </a:r>
          </a:p>
          <a:p>
            <a:pPr marL="0" indent="0">
              <a:buNone/>
            </a:pPr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4000" dirty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437600"/>
              </p:ext>
            </p:extLst>
          </p:nvPr>
        </p:nvGraphicFramePr>
        <p:xfrm>
          <a:off x="1200728" y="2061578"/>
          <a:ext cx="8822048" cy="3781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512"/>
                <a:gridCol w="2205512"/>
                <a:gridCol w="2205512"/>
                <a:gridCol w="2205512"/>
              </a:tblGrid>
              <a:tr h="9452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Красное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Розовое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Голубое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45271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Юля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5271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Полина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5271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Аня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96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0">
      <a:dk1>
        <a:srgbClr val="000000"/>
      </a:dk1>
      <a:lt1>
        <a:srgbClr val="CC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E2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9">
        <a:dk1>
          <a:srgbClr val="000000"/>
        </a:dk1>
        <a:lt1>
          <a:srgbClr val="66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B8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10">
        <a:dk1>
          <a:srgbClr val="000000"/>
        </a:dk1>
        <a:lt1>
          <a:srgbClr val="CC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E2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</TotalTime>
  <Words>230</Words>
  <Application>Microsoft Office PowerPoint</Application>
  <PresentationFormat>Широкоэкранный</PresentationFormat>
  <Paragraphs>88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Georgia</vt:lpstr>
      <vt:lpstr>Times New Roman</vt:lpstr>
      <vt:lpstr>Пастель</vt:lpstr>
      <vt:lpstr>Тема Office</vt:lpstr>
      <vt:lpstr>Факультативное занятие  «Решение текстовых задач», 2 класс   Клинцевич Тереса Антоновна учитель начальных классов высшая категория Государственное учреждение образования «Средняя школа №1 г. Ошмяны»  </vt:lpstr>
      <vt:lpstr>Презентация PowerPoint</vt:lpstr>
      <vt:lpstr>Презентация PowerPoint</vt:lpstr>
      <vt:lpstr>Найди закономерность и продолжи ряд</vt:lpstr>
      <vt:lpstr>Какое число должно стоять вместо «?» </vt:lpstr>
      <vt:lpstr>По такому же правилу составь задание для друга.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Подведём итог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Факультативное занятие  «Решение текстовых задач»</dc:title>
  <dc:creator>Александр</dc:creator>
  <cp:lastModifiedBy>Zauch-2</cp:lastModifiedBy>
  <cp:revision>15</cp:revision>
  <dcterms:created xsi:type="dcterms:W3CDTF">2015-11-26T14:03:13Z</dcterms:created>
  <dcterms:modified xsi:type="dcterms:W3CDTF">2018-03-21T07:08:40Z</dcterms:modified>
</cp:coreProperties>
</file>